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6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s-ES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1"/>
          <p:cNvGrpSpPr/>
          <p:nvPr/>
        </p:nvGrpSpPr>
        <p:grpSpPr>
          <a:xfrm>
            <a:off x="0" y="228600"/>
            <a:ext cx="2849040" cy="6636240"/>
            <a:chOff x="0" y="228600"/>
            <a:chExt cx="2849040" cy="6636240"/>
          </a:xfrm>
        </p:grpSpPr>
        <p:sp>
          <p:nvSpPr>
            <p:cNvPr id="31" name="CustomShape 2"/>
            <p:cNvSpPr/>
            <p:nvPr/>
          </p:nvSpPr>
          <p:spPr>
            <a:xfrm>
              <a:off x="0" y="2575080"/>
              <a:ext cx="98280" cy="623520"/>
            </a:xfrm>
            <a:custGeom>
              <a:avLst/>
              <a:gdLst/>
              <a:ahLst/>
              <a:cxn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128520" y="3156480"/>
              <a:ext cx="644040" cy="2319840"/>
            </a:xfrm>
            <a:custGeom>
              <a:avLst/>
              <a:gdLst/>
              <a:ahLst/>
              <a:cxn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807120" y="5447160"/>
              <a:ext cx="606960" cy="1417680"/>
            </a:xfrm>
            <a:custGeom>
              <a:avLst/>
              <a:gdLst/>
              <a:ahLst/>
              <a:cxn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59760" y="6503760"/>
              <a:ext cx="168840" cy="361080"/>
            </a:xfrm>
            <a:custGeom>
              <a:avLst/>
              <a:gdLst/>
              <a:ahLst/>
              <a:cxn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100800" y="3201120"/>
              <a:ext cx="819360" cy="3326040"/>
            </a:xfrm>
            <a:custGeom>
              <a:avLst/>
              <a:gdLst/>
              <a:ahLst/>
              <a:cxn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22320" y="228600"/>
              <a:ext cx="103680" cy="2925360"/>
            </a:xfrm>
            <a:custGeom>
              <a:avLst/>
              <a:gdLst/>
              <a:ahLst/>
              <a:cxn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78120" y="2944080"/>
              <a:ext cx="75600" cy="49140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769680" y="5478840"/>
              <a:ext cx="187560" cy="1022400"/>
            </a:xfrm>
            <a:custGeom>
              <a:avLst/>
              <a:gdLst/>
              <a:ahLst/>
              <a:cxn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775440" y="1398960"/>
              <a:ext cx="2073600" cy="4045680"/>
            </a:xfrm>
            <a:custGeom>
              <a:avLst/>
              <a:gdLst/>
              <a:ahLst/>
              <a:cxn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922680" y="6530040"/>
              <a:ext cx="159480" cy="334800"/>
            </a:xfrm>
            <a:custGeom>
              <a:avLst/>
              <a:gdLst/>
              <a:ahLst/>
              <a:cxn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769680" y="5359320"/>
              <a:ext cx="34920" cy="21924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849960" y="6244560"/>
              <a:ext cx="236160" cy="619920"/>
            </a:xfrm>
            <a:custGeom>
              <a:avLst/>
              <a:gdLst/>
              <a:ahLst/>
              <a:cxn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3" name="Group 14"/>
          <p:cNvGrpSpPr/>
          <p:nvPr/>
        </p:nvGrpSpPr>
        <p:grpSpPr>
          <a:xfrm>
            <a:off x="27360" y="-720"/>
            <a:ext cx="2354040" cy="6851520"/>
            <a:chOff x="27360" y="-720"/>
            <a:chExt cx="2354040" cy="6851520"/>
          </a:xfrm>
        </p:grpSpPr>
        <p:sp>
          <p:nvSpPr>
            <p:cNvPr id="14" name="CustomShape 15"/>
            <p:cNvSpPr/>
            <p:nvPr/>
          </p:nvSpPr>
          <p:spPr>
            <a:xfrm>
              <a:off x="27360" y="-720"/>
              <a:ext cx="491760" cy="4398480"/>
            </a:xfrm>
            <a:custGeom>
              <a:avLst/>
              <a:gdLst/>
              <a:ahLst/>
              <a:cxn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550440" y="4316400"/>
              <a:ext cx="420840" cy="1578240"/>
            </a:xfrm>
            <a:custGeom>
              <a:avLst/>
              <a:gdLst/>
              <a:ahLst/>
              <a:cxn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1006200" y="5862600"/>
              <a:ext cx="428400" cy="988200"/>
            </a:xfrm>
            <a:custGeom>
              <a:avLst/>
              <a:gdLst/>
              <a:ahLst/>
              <a:cxn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521640" y="4364280"/>
              <a:ext cx="549360" cy="2233440"/>
            </a:xfrm>
            <a:custGeom>
              <a:avLst/>
              <a:gdLst/>
              <a:ahLst/>
              <a:cxn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468000" y="1289160"/>
              <a:ext cx="171720" cy="3024720"/>
            </a:xfrm>
            <a:custGeom>
              <a:avLst/>
              <a:gdLst/>
              <a:ahLst/>
              <a:cxn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111680" y="6571440"/>
              <a:ext cx="131760" cy="279000"/>
            </a:xfrm>
            <a:custGeom>
              <a:avLst/>
              <a:gdLst/>
              <a:ahLst/>
              <a:cxn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502560" y="4107600"/>
              <a:ext cx="79920" cy="509040"/>
            </a:xfrm>
            <a:custGeom>
              <a:avLst/>
              <a:gdLst/>
              <a:ahLst/>
              <a:cxn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973800" y="3145680"/>
              <a:ext cx="1407600" cy="2714400"/>
            </a:xfrm>
            <a:custGeom>
              <a:avLst/>
              <a:gdLst/>
              <a:ahLst/>
              <a:cxn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" name="CustomShape 23"/>
            <p:cNvSpPr/>
            <p:nvPr/>
          </p:nvSpPr>
          <p:spPr>
            <a:xfrm>
              <a:off x="1073520" y="6600240"/>
              <a:ext cx="118080" cy="250560"/>
            </a:xfrm>
            <a:custGeom>
              <a:avLst/>
              <a:gdLst/>
              <a:ahLst/>
              <a:cxn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" name="CustomShape 24"/>
            <p:cNvSpPr/>
            <p:nvPr/>
          </p:nvSpPr>
          <p:spPr>
            <a:xfrm>
              <a:off x="973800" y="5897160"/>
              <a:ext cx="135360" cy="671760"/>
            </a:xfrm>
            <a:custGeom>
              <a:avLst/>
              <a:gdLst/>
              <a:ahLst/>
              <a:cxn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" name="CustomShape 25"/>
            <p:cNvSpPr/>
            <p:nvPr/>
          </p:nvSpPr>
          <p:spPr>
            <a:xfrm>
              <a:off x="973800" y="5772600"/>
              <a:ext cx="35640" cy="225360"/>
            </a:xfrm>
            <a:custGeom>
              <a:avLst/>
              <a:gdLst/>
              <a:ahLst/>
              <a:cxn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" name="CustomShape 26"/>
            <p:cNvSpPr/>
            <p:nvPr/>
          </p:nvSpPr>
          <p:spPr>
            <a:xfrm>
              <a:off x="1006200" y="6322680"/>
              <a:ext cx="208080" cy="528120"/>
            </a:xfrm>
            <a:custGeom>
              <a:avLst/>
              <a:gdLst/>
              <a:ahLst/>
              <a:cxn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6" name="CustomShape 27"/>
          <p:cNvSpPr/>
          <p:nvPr/>
        </p:nvSpPr>
        <p:spPr>
          <a:xfrm>
            <a:off x="0" y="0"/>
            <a:ext cx="180360" cy="685548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st="2556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7" name="CustomShape 28"/>
          <p:cNvSpPr/>
          <p:nvPr/>
        </p:nvSpPr>
        <p:spPr>
          <a:xfrm flipV="1">
            <a:off x="-1800" y="709560"/>
            <a:ext cx="1586160" cy="504720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" name="PlaceHolder 29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s-ES" sz="4400" b="0" strike="noStrike" spc="-1">
                <a:latin typeface="Arial"/>
              </a:rPr>
              <a:t>Pulse para editar el formato del texto de título</a:t>
            </a:r>
          </a:p>
        </p:txBody>
      </p:sp>
      <p:sp>
        <p:nvSpPr>
          <p:cNvPr id="29" name="PlaceHolder 30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3200" b="0" strike="noStrike" spc="-1">
                <a:latin typeface="Arial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800" b="0" strike="noStrike" spc="-1"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400" b="0" strike="noStrike" spc="-1"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2000" b="0" strike="noStrike" spc="-1"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2"/>
          <p:cNvSpPr/>
          <p:nvPr/>
        </p:nvSpPr>
        <p:spPr>
          <a:xfrm>
            <a:off x="3552120" y="2061000"/>
            <a:ext cx="6207120" cy="49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" name="CustomShape 3"/>
          <p:cNvSpPr/>
          <p:nvPr/>
        </p:nvSpPr>
        <p:spPr>
          <a:xfrm>
            <a:off x="6004800" y="-318960"/>
            <a:ext cx="179640" cy="63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endParaRPr lang="es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800" b="0" strike="noStrike" spc="-1">
              <a:latin typeface="Arial"/>
            </a:endParaRPr>
          </a:p>
        </p:txBody>
      </p:sp>
      <p:pic>
        <p:nvPicPr>
          <p:cNvPr id="69" name="Imagen 8"/>
          <p:cNvPicPr/>
          <p:nvPr/>
        </p:nvPicPr>
        <p:blipFill>
          <a:blip r:embed="rId2"/>
          <a:stretch/>
        </p:blipFill>
        <p:spPr>
          <a:xfrm>
            <a:off x="720000" y="216000"/>
            <a:ext cx="1967760" cy="1274400"/>
          </a:xfrm>
          <a:prstGeom prst="rect">
            <a:avLst/>
          </a:prstGeom>
          <a:ln>
            <a:noFill/>
          </a:ln>
        </p:spPr>
      </p:pic>
      <p:graphicFrame>
        <p:nvGraphicFramePr>
          <p:cNvPr id="70" name="Table 4"/>
          <p:cNvGraphicFramePr/>
          <p:nvPr>
            <p:extLst>
              <p:ext uri="{D42A27DB-BD31-4B8C-83A1-F6EECF244321}">
                <p14:modId xmlns:p14="http://schemas.microsoft.com/office/powerpoint/2010/main" val="4057505540"/>
              </p:ext>
            </p:extLst>
          </p:nvPr>
        </p:nvGraphicFramePr>
        <p:xfrm>
          <a:off x="1697040" y="2752920"/>
          <a:ext cx="9525142" cy="2220863"/>
        </p:xfrm>
        <a:graphic>
          <a:graphicData uri="http://schemas.openxmlformats.org/drawingml/2006/table">
            <a:tbl>
              <a:tblPr/>
              <a:tblGrid>
                <a:gridCol w="3176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3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47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6120">
                <a:tc>
                  <a:txBody>
                    <a:bodyPr/>
                    <a:lstStyle/>
                    <a:p>
                      <a:pPr algn="ctr"/>
                      <a:r>
                        <a:rPr lang="es-ES" sz="2000" b="1" strike="noStrike" spc="-1" dirty="0">
                          <a:latin typeface="Calibri"/>
                        </a:rPr>
                        <a:t>Día</a:t>
                      </a:r>
                      <a:endParaRPr lang="es-ES" sz="2000" b="1" strike="noStrike" spc="-1" dirty="0">
                        <a:latin typeface="Calibri"/>
                        <a:ea typeface="Calibri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66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strike="noStrike" spc="-1" dirty="0">
                          <a:latin typeface="Calibri"/>
                        </a:rPr>
                        <a:t>Letra del primer apellido del alumno</a:t>
                      </a:r>
                      <a:endParaRPr lang="es-ES" sz="2000" b="1" strike="noStrike" spc="-1" dirty="0">
                        <a:latin typeface="Calibri"/>
                        <a:ea typeface="Calibri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66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strike="noStrike" spc="-1">
                          <a:latin typeface="Calibri"/>
                        </a:rPr>
                        <a:t>Hora de entrega de los libros</a:t>
                      </a:r>
                      <a:endParaRPr lang="es-ES" sz="2000" b="1" strike="noStrike" spc="-1">
                        <a:latin typeface="Calibri"/>
                        <a:ea typeface="Calibri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198">
                <a:tc rowSpan="3">
                  <a:txBody>
                    <a:bodyPr/>
                    <a:lstStyle/>
                    <a:p>
                      <a:endParaRPr lang="es-ES" sz="1600" b="0" strike="noStrike" spc="-1" dirty="0">
                        <a:latin typeface="Calibri"/>
                        <a:ea typeface="Calibri"/>
                      </a:endParaRPr>
                    </a:p>
                    <a:p>
                      <a:r>
                        <a:rPr lang="es-ES" sz="1600" b="0" strike="noStrike" spc="-1" dirty="0">
                          <a:latin typeface="Calibri"/>
                        </a:rPr>
                        <a:t>              </a:t>
                      </a:r>
                      <a:r>
                        <a:rPr lang="es-ES" sz="1600" b="1" strike="noStrike" spc="-1" dirty="0">
                          <a:latin typeface="Calibri"/>
                        </a:rPr>
                        <a:t>Lunes</a:t>
                      </a:r>
                      <a:r>
                        <a:rPr lang="es-ES" sz="1600" b="1" strike="noStrike" spc="-1" baseline="0" dirty="0">
                          <a:latin typeface="Calibri"/>
                        </a:rPr>
                        <a:t> 6</a:t>
                      </a:r>
                      <a:r>
                        <a:rPr lang="es-ES" sz="1600" b="1" strike="noStrike" spc="-1" dirty="0">
                          <a:latin typeface="Calibri"/>
                          <a:ea typeface="Calibri"/>
                        </a:rPr>
                        <a:t> de septiembre</a:t>
                      </a:r>
                      <a:endParaRPr lang="es-ES" sz="1600" b="0" strike="noStrike" spc="-1" dirty="0">
                        <a:latin typeface="Calibri"/>
                        <a:ea typeface="Calibri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b="1" strike="noStrike" spc="-1" dirty="0">
                          <a:latin typeface="Calibri"/>
                        </a:rPr>
                        <a:t>De la letra A </a:t>
                      </a:r>
                      <a:r>
                        <a:rPr lang="es-ES" sz="1600" b="1" strike="noStrike" spc="-1" dirty="0" err="1">
                          <a:latin typeface="Calibri"/>
                        </a:rPr>
                        <a:t>a</a:t>
                      </a:r>
                      <a:r>
                        <a:rPr lang="es-ES" sz="1600" b="1" strike="noStrike" spc="-1" dirty="0">
                          <a:latin typeface="Calibri"/>
                        </a:rPr>
                        <a:t> la letra I</a:t>
                      </a:r>
                      <a:endParaRPr lang="es-ES" sz="1600" b="1" strike="noStrike" spc="-1" dirty="0">
                        <a:latin typeface="Calibri"/>
                        <a:ea typeface="Calibri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b="0" strike="noStrike" spc="-1" dirty="0">
                          <a:latin typeface="Calibri"/>
                        </a:rPr>
                        <a:t>De 9:00 a 10:15</a:t>
                      </a:r>
                      <a:endParaRPr lang="es-ES" sz="1600" b="0" strike="noStrike" spc="-1" dirty="0">
                        <a:latin typeface="Calibri"/>
                        <a:ea typeface="Calibri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19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b="1" strike="noStrike" spc="-1" dirty="0">
                          <a:latin typeface="Calibri"/>
                        </a:rPr>
                        <a:t>De la letra J a la letra Q</a:t>
                      </a:r>
                      <a:endParaRPr lang="es-ES" sz="1600" b="1" strike="noStrike" spc="-1" dirty="0">
                        <a:latin typeface="Calibri"/>
                        <a:ea typeface="Calibri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b="0" strike="noStrike" spc="-1" dirty="0">
                          <a:latin typeface="Calibri"/>
                        </a:rPr>
                        <a:t>De 10:15 a 11:30</a:t>
                      </a:r>
                      <a:endParaRPr lang="es-ES" sz="1600" b="0" strike="noStrike" spc="-1" dirty="0">
                        <a:latin typeface="Calibri"/>
                        <a:ea typeface="Calibri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34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b="1" strike="noStrike" spc="-1" dirty="0">
                          <a:latin typeface="Calibri"/>
                        </a:rPr>
                        <a:t>De la letra R a la letra Z</a:t>
                      </a:r>
                      <a:endParaRPr lang="es-ES" sz="1600" b="1" strike="noStrike" spc="-1" dirty="0">
                        <a:latin typeface="Calibri"/>
                        <a:ea typeface="Calibri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b="0" strike="noStrike" spc="-1" dirty="0">
                          <a:latin typeface="Calibri"/>
                        </a:rPr>
                        <a:t>De 11:30 a 12:45</a:t>
                      </a:r>
                      <a:endParaRPr lang="es-ES" sz="1600" b="0" strike="noStrike" spc="-1" dirty="0">
                        <a:latin typeface="Calibri"/>
                        <a:ea typeface="Calibri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FF9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4215174" y="567070"/>
            <a:ext cx="44888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        Entrega de libros 2021</a:t>
            </a:r>
          </a:p>
          <a:p>
            <a:endParaRPr lang="es-ES" b="1" dirty="0">
              <a:solidFill>
                <a:srgbClr val="FF0000"/>
              </a:solidFill>
            </a:endParaRPr>
          </a:p>
          <a:p>
            <a:r>
              <a:rPr lang="es-ES" b="1" dirty="0">
                <a:solidFill>
                  <a:srgbClr val="FF0000"/>
                </a:solidFill>
              </a:rPr>
              <a:t>   Lunes 6 de septiembre de 2021</a:t>
            </a:r>
          </a:p>
          <a:p>
            <a:endParaRPr lang="es-ES" b="1" dirty="0"/>
          </a:p>
          <a:p>
            <a:r>
              <a:rPr lang="es-ES" b="1" dirty="0"/>
              <a:t>	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Libros 1º ESO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1656000" y="432000"/>
            <a:ext cx="9790200" cy="208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 lnSpcReduction="10000"/>
          </a:bodyPr>
          <a:lstStyle/>
          <a:p>
            <a:pPr algn="ctr">
              <a:lnSpc>
                <a:spcPct val="100000"/>
              </a:lnSpc>
            </a:pPr>
            <a:endParaRPr lang="es-ES" sz="15000" b="0" strike="noStrike" spc="-1" dirty="0">
              <a:latin typeface="Arial"/>
            </a:endParaRPr>
          </a:p>
        </p:txBody>
      </p:sp>
      <p:sp>
        <p:nvSpPr>
          <p:cNvPr id="73" name="CustomShape 3"/>
          <p:cNvSpPr/>
          <p:nvPr/>
        </p:nvSpPr>
        <p:spPr>
          <a:xfrm>
            <a:off x="6004800" y="-319320"/>
            <a:ext cx="179640" cy="63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endParaRPr lang="es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800" b="0" strike="noStrike" spc="-1">
              <a:latin typeface="Arial"/>
            </a:endParaRPr>
          </a:p>
        </p:txBody>
      </p:sp>
      <p:pic>
        <p:nvPicPr>
          <p:cNvPr id="74" name="Imagen 8_0"/>
          <p:cNvPicPr/>
          <p:nvPr/>
        </p:nvPicPr>
        <p:blipFill>
          <a:blip r:embed="rId2"/>
          <a:stretch/>
        </p:blipFill>
        <p:spPr>
          <a:xfrm>
            <a:off x="679320" y="222480"/>
            <a:ext cx="1967760" cy="1274400"/>
          </a:xfrm>
          <a:prstGeom prst="rect">
            <a:avLst/>
          </a:prstGeom>
          <a:ln>
            <a:noFill/>
          </a:ln>
        </p:spPr>
      </p:pic>
      <p:sp>
        <p:nvSpPr>
          <p:cNvPr id="6" name="CuadroTexto 5"/>
          <p:cNvSpPr txBox="1"/>
          <p:nvPr/>
        </p:nvSpPr>
        <p:spPr>
          <a:xfrm>
            <a:off x="4215174" y="567070"/>
            <a:ext cx="44888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        Entrega de libros 2021</a:t>
            </a:r>
          </a:p>
          <a:p>
            <a:endParaRPr lang="es-ES" b="1" dirty="0">
              <a:solidFill>
                <a:srgbClr val="FF0000"/>
              </a:solidFill>
            </a:endParaRPr>
          </a:p>
          <a:p>
            <a:r>
              <a:rPr lang="es-ES" b="1" dirty="0">
                <a:solidFill>
                  <a:srgbClr val="FF0000"/>
                </a:solidFill>
              </a:rPr>
              <a:t>   Martes 7 de septiembre de 2021</a:t>
            </a:r>
          </a:p>
          <a:p>
            <a:endParaRPr lang="es-ES" b="1" dirty="0"/>
          </a:p>
          <a:p>
            <a:r>
              <a:rPr lang="es-ES" b="1" dirty="0"/>
              <a:t>        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Libros 2º ESO y 1º PMAR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210240"/>
              </p:ext>
            </p:extLst>
          </p:nvPr>
        </p:nvGraphicFramePr>
        <p:xfrm>
          <a:off x="1177635" y="2631600"/>
          <a:ext cx="9975273" cy="1995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25091">
                  <a:extLst>
                    <a:ext uri="{9D8B030D-6E8A-4147-A177-3AD203B41FA5}">
                      <a16:colId xmlns:a16="http://schemas.microsoft.com/office/drawing/2014/main" val="1149803723"/>
                    </a:ext>
                  </a:extLst>
                </a:gridCol>
                <a:gridCol w="3325091">
                  <a:extLst>
                    <a:ext uri="{9D8B030D-6E8A-4147-A177-3AD203B41FA5}">
                      <a16:colId xmlns:a16="http://schemas.microsoft.com/office/drawing/2014/main" val="3030474336"/>
                    </a:ext>
                  </a:extLst>
                </a:gridCol>
                <a:gridCol w="3325091">
                  <a:extLst>
                    <a:ext uri="{9D8B030D-6E8A-4147-A177-3AD203B41FA5}">
                      <a16:colId xmlns:a16="http://schemas.microsoft.com/office/drawing/2014/main" val="1603819005"/>
                    </a:ext>
                  </a:extLst>
                </a:gridCol>
              </a:tblGrid>
              <a:tr h="7632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Día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Letra del primer apellido del alumno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Hora de entrega de los libros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8369658"/>
                  </a:ext>
                </a:extLst>
              </a:tr>
              <a:tr h="410841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              Martes 7 de septiembre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De la letra A </a:t>
                      </a:r>
                      <a:r>
                        <a:rPr lang="es-ES" sz="1600" dirty="0" err="1">
                          <a:effectLst/>
                        </a:rPr>
                        <a:t>a</a:t>
                      </a:r>
                      <a:r>
                        <a:rPr lang="es-ES" sz="1600" dirty="0">
                          <a:effectLst/>
                        </a:rPr>
                        <a:t> la letra H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De 9:00 a 10:15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7515463"/>
                  </a:ext>
                </a:extLst>
              </a:tr>
              <a:tr h="41084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De la letra I a la letra O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De 10:15 a 11:30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7155908"/>
                  </a:ext>
                </a:extLst>
              </a:tr>
              <a:tr h="41084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De la letra P a la letra Z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De 11:30 a 12:45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76679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2"/>
          <p:cNvSpPr/>
          <p:nvPr/>
        </p:nvSpPr>
        <p:spPr>
          <a:xfrm>
            <a:off x="3552120" y="2061000"/>
            <a:ext cx="6207120" cy="49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8" name="CustomShape 4"/>
          <p:cNvSpPr/>
          <p:nvPr/>
        </p:nvSpPr>
        <p:spPr>
          <a:xfrm>
            <a:off x="6004800" y="-319320"/>
            <a:ext cx="179640" cy="63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endParaRPr lang="es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800" b="0" strike="noStrike" spc="-1">
              <a:latin typeface="Arial"/>
            </a:endParaRPr>
          </a:p>
        </p:txBody>
      </p:sp>
      <p:pic>
        <p:nvPicPr>
          <p:cNvPr id="79" name="Imagen 8_1"/>
          <p:cNvPicPr/>
          <p:nvPr/>
        </p:nvPicPr>
        <p:blipFill>
          <a:blip r:embed="rId2"/>
          <a:stretch/>
        </p:blipFill>
        <p:spPr>
          <a:xfrm>
            <a:off x="679320" y="222480"/>
            <a:ext cx="1967760" cy="1274400"/>
          </a:xfrm>
          <a:prstGeom prst="rect">
            <a:avLst/>
          </a:prstGeom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4215174" y="567070"/>
            <a:ext cx="44888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          Entrega de libros 2021</a:t>
            </a:r>
          </a:p>
          <a:p>
            <a:endParaRPr lang="es-ES" b="1" dirty="0">
              <a:solidFill>
                <a:srgbClr val="FF0000"/>
              </a:solidFill>
            </a:endParaRPr>
          </a:p>
          <a:p>
            <a:r>
              <a:rPr lang="es-ES" b="1" dirty="0">
                <a:solidFill>
                  <a:srgbClr val="FF0000"/>
                </a:solidFill>
              </a:rPr>
              <a:t>   Jueves 9 de septiembre de 2021</a:t>
            </a:r>
          </a:p>
          <a:p>
            <a:endParaRPr lang="es-ES" b="1" dirty="0"/>
          </a:p>
          <a:p>
            <a:r>
              <a:rPr lang="es-ES" b="1" dirty="0"/>
              <a:t>        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Libros 3º ESO y 2º PMAR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416142"/>
              </p:ext>
            </p:extLst>
          </p:nvPr>
        </p:nvGraphicFramePr>
        <p:xfrm>
          <a:off x="1403205" y="2420374"/>
          <a:ext cx="9971376" cy="1846826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323792">
                  <a:extLst>
                    <a:ext uri="{9D8B030D-6E8A-4147-A177-3AD203B41FA5}">
                      <a16:colId xmlns:a16="http://schemas.microsoft.com/office/drawing/2014/main" val="2538608568"/>
                    </a:ext>
                  </a:extLst>
                </a:gridCol>
                <a:gridCol w="3323792">
                  <a:extLst>
                    <a:ext uri="{9D8B030D-6E8A-4147-A177-3AD203B41FA5}">
                      <a16:colId xmlns:a16="http://schemas.microsoft.com/office/drawing/2014/main" val="4254975774"/>
                    </a:ext>
                  </a:extLst>
                </a:gridCol>
                <a:gridCol w="3323792">
                  <a:extLst>
                    <a:ext uri="{9D8B030D-6E8A-4147-A177-3AD203B41FA5}">
                      <a16:colId xmlns:a16="http://schemas.microsoft.com/office/drawing/2014/main" val="2273465777"/>
                    </a:ext>
                  </a:extLst>
                </a:gridCol>
              </a:tblGrid>
              <a:tr h="8596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Día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>
                          <a:effectLst/>
                        </a:rPr>
                        <a:t>Letra del primer apellido del alumno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>
                          <a:effectLst/>
                        </a:rPr>
                        <a:t>Hora de entrega de los libros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7548435"/>
                  </a:ext>
                </a:extLst>
              </a:tr>
              <a:tr h="329064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         Jueves 9 de septiembre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De la letra A a la letra H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De 9:00 a 10:15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0141794"/>
                  </a:ext>
                </a:extLst>
              </a:tr>
              <a:tr h="32906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De la letra I a la letra O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De 10:15 a 11:30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178600"/>
                  </a:ext>
                </a:extLst>
              </a:tr>
              <a:tr h="32906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De la letra P a la letra Z</a:t>
                      </a:r>
                      <a:endParaRPr lang="es-E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De 11:30 a 12:45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050408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2"/>
          <p:cNvSpPr/>
          <p:nvPr/>
        </p:nvSpPr>
        <p:spPr>
          <a:xfrm>
            <a:off x="3552120" y="2061000"/>
            <a:ext cx="6207120" cy="49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" name="CustomShape 4"/>
          <p:cNvSpPr/>
          <p:nvPr/>
        </p:nvSpPr>
        <p:spPr>
          <a:xfrm>
            <a:off x="6004800" y="-319320"/>
            <a:ext cx="179640" cy="63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endParaRPr lang="es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800" b="0" strike="noStrike" spc="-1">
              <a:latin typeface="Arial"/>
            </a:endParaRPr>
          </a:p>
        </p:txBody>
      </p:sp>
      <p:pic>
        <p:nvPicPr>
          <p:cNvPr id="84" name="Imagen 8_2"/>
          <p:cNvPicPr/>
          <p:nvPr/>
        </p:nvPicPr>
        <p:blipFill>
          <a:blip r:embed="rId2"/>
          <a:stretch/>
        </p:blipFill>
        <p:spPr>
          <a:xfrm>
            <a:off x="679320" y="222480"/>
            <a:ext cx="1967760" cy="1274400"/>
          </a:xfrm>
          <a:prstGeom prst="rect">
            <a:avLst/>
          </a:prstGeom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4215174" y="567070"/>
            <a:ext cx="44888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          Entrega de libros 2021</a:t>
            </a:r>
          </a:p>
          <a:p>
            <a:endParaRPr lang="es-ES" b="1" dirty="0">
              <a:solidFill>
                <a:srgbClr val="FF0000"/>
              </a:solidFill>
            </a:endParaRPr>
          </a:p>
          <a:p>
            <a:r>
              <a:rPr lang="es-ES" b="1">
                <a:solidFill>
                  <a:srgbClr val="FF0000"/>
                </a:solidFill>
              </a:rPr>
              <a:t>     Viernes 10 de </a:t>
            </a:r>
            <a:r>
              <a:rPr lang="es-ES" b="1" dirty="0">
                <a:solidFill>
                  <a:srgbClr val="FF0000"/>
                </a:solidFill>
              </a:rPr>
              <a:t>septiembre de 2021</a:t>
            </a:r>
          </a:p>
          <a:p>
            <a:endParaRPr lang="es-ES" b="1" dirty="0"/>
          </a:p>
          <a:p>
            <a:r>
              <a:rPr lang="es-ES" b="1" dirty="0"/>
              <a:t>    </a:t>
            </a:r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Libros 4º ESO, 1º y 2º de FP Básica 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343351"/>
              </p:ext>
            </p:extLst>
          </p:nvPr>
        </p:nvGraphicFramePr>
        <p:xfrm>
          <a:off x="1486331" y="2571522"/>
          <a:ext cx="9874395" cy="1708281"/>
        </p:xfrm>
        <a:graphic>
          <a:graphicData uri="http://schemas.openxmlformats.org/drawingml/2006/table">
            <a:tbl>
              <a:tblPr firstRow="1" firstCol="1" bandRow="1">
                <a:tableStyleId>{638B1855-1B75-4FBE-930C-398BA8C253C6}</a:tableStyleId>
              </a:tblPr>
              <a:tblGrid>
                <a:gridCol w="3291465">
                  <a:extLst>
                    <a:ext uri="{9D8B030D-6E8A-4147-A177-3AD203B41FA5}">
                      <a16:colId xmlns:a16="http://schemas.microsoft.com/office/drawing/2014/main" val="1163716392"/>
                    </a:ext>
                  </a:extLst>
                </a:gridCol>
                <a:gridCol w="3291465">
                  <a:extLst>
                    <a:ext uri="{9D8B030D-6E8A-4147-A177-3AD203B41FA5}">
                      <a16:colId xmlns:a16="http://schemas.microsoft.com/office/drawing/2014/main" val="257200703"/>
                    </a:ext>
                  </a:extLst>
                </a:gridCol>
                <a:gridCol w="3291465">
                  <a:extLst>
                    <a:ext uri="{9D8B030D-6E8A-4147-A177-3AD203B41FA5}">
                      <a16:colId xmlns:a16="http://schemas.microsoft.com/office/drawing/2014/main" val="3568011633"/>
                    </a:ext>
                  </a:extLst>
                </a:gridCol>
              </a:tblGrid>
              <a:tr h="7728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Día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chemeClr val="tx1"/>
                          </a:solidFill>
                          <a:effectLst/>
                        </a:rPr>
                        <a:t>Letra del primer apellido del alumno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2000" b="1">
                          <a:solidFill>
                            <a:schemeClr val="tx1"/>
                          </a:solidFill>
                          <a:effectLst/>
                        </a:rPr>
                        <a:t>Hora de entrega de los libros</a:t>
                      </a:r>
                      <a:endParaRPr lang="es-ES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7419092"/>
                  </a:ext>
                </a:extLst>
              </a:tr>
              <a:tr h="30110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        Viernes 10 de septiembre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De la letra A </a:t>
                      </a:r>
                      <a:r>
                        <a:rPr lang="es-ES" sz="1600" b="1" dirty="0" err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 la letra H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De 9:00 a 10:15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6357593"/>
                  </a:ext>
                </a:extLst>
              </a:tr>
              <a:tr h="30110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De la letra I a la letra O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De 10:15 a 11:30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3876150"/>
                  </a:ext>
                </a:extLst>
              </a:tr>
              <a:tr h="33321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De la letra P a la letra Z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b="1" dirty="0">
                          <a:solidFill>
                            <a:schemeClr val="tx1"/>
                          </a:solidFill>
                          <a:effectLst/>
                        </a:rPr>
                        <a:t>De 11:30 a 12:45</a:t>
                      </a:r>
                      <a:endParaRPr lang="es-ES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00226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2913120" y="574920"/>
            <a:ext cx="8014320" cy="110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sz="3600" b="1" strike="noStrike" spc="-1">
                <a:solidFill>
                  <a:srgbClr val="FF0000"/>
                </a:solidFill>
                <a:latin typeface="Century Gothic"/>
                <a:ea typeface="DejaVu Sans"/>
              </a:rPr>
              <a:t>IMPORTANTE:</a:t>
            </a:r>
            <a:endParaRPr lang="es-ES" sz="3600" b="0" strike="noStrike" spc="-1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1648440" y="2077920"/>
            <a:ext cx="9725400" cy="4471920"/>
          </a:xfrm>
          <a:prstGeom prst="rect">
            <a:avLst/>
          </a:prstGeom>
          <a:solidFill>
            <a:srgbClr val="FFFFFF"/>
          </a:solidFill>
          <a:ln w="15840" cap="rnd">
            <a:solidFill>
              <a:srgbClr val="A5301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67500" lnSpcReduction="20000"/>
          </a:bodyPr>
          <a:lstStyle/>
          <a:p>
            <a:pPr marL="343080" indent="-34056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s-ES" sz="24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Los alumnos que acuden a recuperar los días 1 y 2 de septiembre deberán entregar los libros que no devolvieron en junio. La devolución la realizarán el día que acudan al centro a examinarse. </a:t>
            </a:r>
            <a:endParaRPr lang="es-E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s-ES" sz="2400" b="0" strike="noStrike" spc="-1" dirty="0">
              <a:latin typeface="Arial"/>
            </a:endParaRPr>
          </a:p>
          <a:p>
            <a:pPr marL="343080" indent="-34056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s-ES" sz="24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Los libros que se devuelven tienen que estar obligatoriamente </a:t>
            </a:r>
            <a:r>
              <a:rPr lang="es-ES" sz="2600" b="1" u="sng" strike="noStrike" spc="-1" dirty="0">
                <a:solidFill>
                  <a:srgbClr val="000000"/>
                </a:solidFill>
                <a:uFillTx/>
                <a:latin typeface="Century Gothic"/>
                <a:ea typeface="DejaVu Sans"/>
              </a:rPr>
              <a:t>FORRADOS</a:t>
            </a:r>
            <a:r>
              <a:rPr lang="es-ES" sz="24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.</a:t>
            </a:r>
            <a:endParaRPr lang="es-E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s-ES" sz="2400" b="0" strike="noStrike" spc="-1" dirty="0">
              <a:latin typeface="Arial"/>
            </a:endParaRPr>
          </a:p>
          <a:p>
            <a:pPr marL="343080" indent="-34056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s-ES" sz="24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Los libros en</a:t>
            </a:r>
            <a:r>
              <a:rPr lang="es-ES" sz="32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r>
              <a:rPr lang="es-ES" sz="2400" b="1" u="sng" strike="noStrike" spc="-1" dirty="0">
                <a:solidFill>
                  <a:srgbClr val="000000"/>
                </a:solidFill>
                <a:uFillTx/>
                <a:latin typeface="Century Gothic"/>
                <a:ea typeface="DejaVu Sans"/>
              </a:rPr>
              <a:t>MALAS CONDICIONES deberán ser ABONADOS</a:t>
            </a:r>
            <a:r>
              <a:rPr lang="es-ES" sz="32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.</a:t>
            </a:r>
            <a:endParaRPr lang="es-ES" sz="32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s-ES" sz="3200" b="0" strike="noStrike" spc="-1" dirty="0">
              <a:latin typeface="Arial"/>
            </a:endParaRPr>
          </a:p>
          <a:p>
            <a:pPr marL="343080" indent="-34056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s-ES" sz="2400" b="1" u="sng" strike="noStrike" spc="-1" dirty="0">
                <a:solidFill>
                  <a:srgbClr val="000000"/>
                </a:solidFill>
                <a:uFillTx/>
                <a:latin typeface="Century Gothic"/>
                <a:ea typeface="DejaVu Sans"/>
              </a:rPr>
              <a:t>Coste por libro extraviado, roto o forrado</a:t>
            </a:r>
            <a:r>
              <a:rPr lang="es-ES" sz="24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: 15€.</a:t>
            </a:r>
            <a:endParaRPr lang="es-E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s-E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s-E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br>
              <a:rPr dirty="0"/>
            </a:br>
            <a:endParaRPr lang="es-ES" sz="2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1001"/>
              </a:spcBef>
            </a:pPr>
            <a:r>
              <a:rPr lang="es-ES" sz="2400" b="1" strike="noStrike" spc="-1" dirty="0">
                <a:solidFill>
                  <a:srgbClr val="000000"/>
                </a:solidFill>
                <a:latin typeface="Century Gothic"/>
                <a:ea typeface="DejaVu Sans"/>
              </a:rPr>
              <a:t>Secretaría del centro</a:t>
            </a:r>
            <a:endParaRPr lang="es-ES" sz="24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s-ES" sz="2400" b="0" strike="noStrike" spc="-1" dirty="0">
              <a:latin typeface="Arial"/>
            </a:endParaRPr>
          </a:p>
        </p:txBody>
      </p:sp>
      <p:pic>
        <p:nvPicPr>
          <p:cNvPr id="87" name="Imagen 3"/>
          <p:cNvPicPr/>
          <p:nvPr/>
        </p:nvPicPr>
        <p:blipFill>
          <a:blip r:embed="rId2"/>
          <a:stretch/>
        </p:blipFill>
        <p:spPr>
          <a:xfrm>
            <a:off x="679320" y="222480"/>
            <a:ext cx="1967760" cy="1274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106</TotalTime>
  <Words>344</Words>
  <Application>Microsoft Office PowerPoint</Application>
  <PresentationFormat>Panorámica</PresentationFormat>
  <Paragraphs>76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ENTREGA DE LIBROS A  ALUMNOS 1º ESO</dc:title>
  <dc:subject/>
  <dc:creator>Usuario de Windows</dc:creator>
  <dc:description/>
  <cp:lastModifiedBy>sarahg1493@gmail.com</cp:lastModifiedBy>
  <cp:revision>18</cp:revision>
  <dcterms:created xsi:type="dcterms:W3CDTF">2018-07-11T06:46:38Z</dcterms:created>
  <dcterms:modified xsi:type="dcterms:W3CDTF">2021-08-26T09:57:19Z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Panorámica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